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 Extra Bold" charset="1" panose="020B0906030804020204"/>
      <p:regular r:id="rId13"/>
    </p:embeddedFont>
    <p:embeddedFont>
      <p:font typeface="Open Sans Extra Bold Italics" charset="1" panose="020B0906030804020204"/>
      <p:regular r:id="rId14"/>
    </p:embeddedFont>
    <p:embeddedFont>
      <p:font typeface="Fira Sans" charset="1" panose="020B0503050000020004"/>
      <p:regular r:id="rId15"/>
    </p:embeddedFont>
    <p:embeddedFont>
      <p:font typeface="Fira Sans Bold" charset="1" panose="020B0803050000020004"/>
      <p:regular r:id="rId16"/>
    </p:embeddedFont>
    <p:embeddedFont>
      <p:font typeface="Fira Sans Italics" charset="1" panose="020B0503050000020004"/>
      <p:regular r:id="rId17"/>
    </p:embeddedFont>
    <p:embeddedFont>
      <p:font typeface="Fira Sans Bold Italics" charset="1" panose="020B0803050000020004"/>
      <p:regular r:id="rId18"/>
    </p:embeddedFont>
    <p:embeddedFont>
      <p:font typeface="Fira Sans Thin" charset="1" panose="020B0303050000020004"/>
      <p:regular r:id="rId19"/>
    </p:embeddedFont>
    <p:embeddedFont>
      <p:font typeface="Fira Sans Thin Italics" charset="1" panose="020B0303050000020004"/>
      <p:regular r:id="rId20"/>
    </p:embeddedFont>
    <p:embeddedFont>
      <p:font typeface="Fira Sans Extra-Light" charset="1" panose="020B0403050000020004"/>
      <p:regular r:id="rId21"/>
    </p:embeddedFont>
    <p:embeddedFont>
      <p:font typeface="Fira Sans Extra-Light Italics" charset="1" panose="020B0403050000020004"/>
      <p:regular r:id="rId22"/>
    </p:embeddedFont>
    <p:embeddedFont>
      <p:font typeface="Fira Sans Light" charset="1" panose="020B0403050000020004"/>
      <p:regular r:id="rId23"/>
    </p:embeddedFont>
    <p:embeddedFont>
      <p:font typeface="Fira Sans Light Italics" charset="1" panose="020B0403050000020004"/>
      <p:regular r:id="rId24"/>
    </p:embeddedFont>
    <p:embeddedFont>
      <p:font typeface="Fira Sans Medium" charset="1" panose="020B0603050000020004"/>
      <p:regular r:id="rId25"/>
    </p:embeddedFont>
    <p:embeddedFont>
      <p:font typeface="Fira Sans Medium Italics" charset="1" panose="020B0603050000020004"/>
      <p:regular r:id="rId26"/>
    </p:embeddedFont>
    <p:embeddedFont>
      <p:font typeface="Fira Sans Semi-Bold" charset="1" panose="020B0603050000020004"/>
      <p:regular r:id="rId27"/>
    </p:embeddedFont>
    <p:embeddedFont>
      <p:font typeface="Fira Sans Semi-Bold Italics" charset="1" panose="020B0703050000020004"/>
      <p:regular r:id="rId28"/>
    </p:embeddedFont>
    <p:embeddedFont>
      <p:font typeface="Fira Sans Ultra-Bold" charset="1" panose="020B0903050000020004"/>
      <p:regular r:id="rId29"/>
    </p:embeddedFont>
    <p:embeddedFont>
      <p:font typeface="Fira Sans Ultra-Bold Italics" charset="1" panose="020B0903050000020004"/>
      <p:regular r:id="rId30"/>
    </p:embeddedFont>
    <p:embeddedFont>
      <p:font typeface="Fira Sans Heavy" charset="1" panose="020B0A03050000020004"/>
      <p:regular r:id="rId31"/>
    </p:embeddedFont>
    <p:embeddedFont>
      <p:font typeface="Fira Sans Heavy Italics" charset="1" panose="020B0A03050000020004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slide2.xml" Type="http://schemas.openxmlformats.org/officeDocument/2006/relationships/slid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slide2.xml" Type="http://schemas.openxmlformats.org/officeDocument/2006/relationships/slid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slide1.xml" Type="http://schemas.openxmlformats.org/officeDocument/2006/relationships/slide"/><Relationship Id="rId4" Target="slide17.xml" Type="http://schemas.openxmlformats.org/officeDocument/2006/relationships/slide"/><Relationship Id="rId5" Target="slide18.xml" Type="http://schemas.openxmlformats.org/officeDocument/2006/relationships/slid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3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6453"/>
            <a:ext cx="10202605" cy="4501490"/>
            <a:chOff x="0" y="0"/>
            <a:chExt cx="13603473" cy="6001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49300"/>
              <a:ext cx="13603473" cy="337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89"/>
                </a:lnSpc>
              </a:pPr>
              <a:r>
                <a:rPr lang="en-US" sz="8324">
                  <a:solidFill>
                    <a:srgbClr val="000000"/>
                  </a:solidFill>
                  <a:latin typeface="Fira Sans Bold"/>
                </a:rPr>
                <a:t>Presentación Trimestre III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LAS MEJORES TAZAS DEL SODUESTE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52675"/>
              <a:ext cx="43231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5"/>
                </a:lnSpc>
                <a:spcBef>
                  <a:spcPct val="0"/>
                </a:spcBef>
              </a:pPr>
              <a:r>
                <a:rPr lang="en-US" sz="1875">
                  <a:solidFill>
                    <a:srgbClr val="000000"/>
                  </a:solidFill>
                  <a:latin typeface="Fira Sans Medium"/>
                </a:rPr>
                <a:t>The Milos Cup Smooth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57490" y="1818994"/>
            <a:ext cx="17236515" cy="6649012"/>
          </a:xfrm>
          <a:custGeom>
            <a:avLst/>
            <a:gdLst/>
            <a:ahLst/>
            <a:cxnLst/>
            <a:rect r="r" b="b" t="t" l="l"/>
            <a:pathLst>
              <a:path h="6649012" w="17236515">
                <a:moveTo>
                  <a:pt x="0" y="0"/>
                </a:moveTo>
                <a:lnTo>
                  <a:pt x="17236515" y="0"/>
                </a:lnTo>
                <a:lnTo>
                  <a:pt x="17236515" y="6649012"/>
                </a:lnTo>
                <a:lnTo>
                  <a:pt x="0" y="664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45723" y="2975494"/>
            <a:ext cx="17396553" cy="4957489"/>
          </a:xfrm>
          <a:custGeom>
            <a:avLst/>
            <a:gdLst/>
            <a:ahLst/>
            <a:cxnLst/>
            <a:rect r="r" b="b" t="t" l="l"/>
            <a:pathLst>
              <a:path h="4957489" w="17396553">
                <a:moveTo>
                  <a:pt x="0" y="0"/>
                </a:moveTo>
                <a:lnTo>
                  <a:pt x="17396554" y="0"/>
                </a:lnTo>
                <a:lnTo>
                  <a:pt x="17396554" y="4957489"/>
                </a:lnTo>
                <a:lnTo>
                  <a:pt x="0" y="495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18328" y="2205161"/>
            <a:ext cx="17251344" cy="6180482"/>
          </a:xfrm>
          <a:custGeom>
            <a:avLst/>
            <a:gdLst/>
            <a:ahLst/>
            <a:cxnLst/>
            <a:rect r="r" b="b" t="t" l="l"/>
            <a:pathLst>
              <a:path h="6180482" w="17251344">
                <a:moveTo>
                  <a:pt x="0" y="0"/>
                </a:moveTo>
                <a:lnTo>
                  <a:pt x="17251344" y="0"/>
                </a:lnTo>
                <a:lnTo>
                  <a:pt x="17251344" y="6180482"/>
                </a:lnTo>
                <a:lnTo>
                  <a:pt x="0" y="618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15733" y="2490749"/>
            <a:ext cx="17456533" cy="5798658"/>
          </a:xfrm>
          <a:custGeom>
            <a:avLst/>
            <a:gdLst/>
            <a:ahLst/>
            <a:cxnLst/>
            <a:rect r="r" b="b" t="t" l="l"/>
            <a:pathLst>
              <a:path h="5798658" w="17456533">
                <a:moveTo>
                  <a:pt x="0" y="0"/>
                </a:moveTo>
                <a:lnTo>
                  <a:pt x="17456534" y="0"/>
                </a:lnTo>
                <a:lnTo>
                  <a:pt x="17456534" y="5798658"/>
                </a:lnTo>
                <a:lnTo>
                  <a:pt x="0" y="579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14350" y="2485392"/>
            <a:ext cx="17259300" cy="5738118"/>
          </a:xfrm>
          <a:custGeom>
            <a:avLst/>
            <a:gdLst/>
            <a:ahLst/>
            <a:cxnLst/>
            <a:rect r="r" b="b" t="t" l="l"/>
            <a:pathLst>
              <a:path h="5738118" w="17259300">
                <a:moveTo>
                  <a:pt x="0" y="0"/>
                </a:moveTo>
                <a:lnTo>
                  <a:pt x="17259300" y="0"/>
                </a:lnTo>
                <a:lnTo>
                  <a:pt x="17259300" y="5738118"/>
                </a:lnTo>
                <a:lnTo>
                  <a:pt x="0" y="573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436643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91261" y="685800"/>
            <a:ext cx="8115300" cy="9378760"/>
          </a:xfrm>
          <a:custGeom>
            <a:avLst/>
            <a:gdLst/>
            <a:ahLst/>
            <a:cxnLst/>
            <a:rect r="r" b="b" t="t" l="l"/>
            <a:pathLst>
              <a:path h="9378760" w="8115300">
                <a:moveTo>
                  <a:pt x="0" y="0"/>
                </a:moveTo>
                <a:lnTo>
                  <a:pt x="8115300" y="0"/>
                </a:lnTo>
                <a:lnTo>
                  <a:pt x="8115300" y="9378760"/>
                </a:lnTo>
                <a:lnTo>
                  <a:pt x="0" y="9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2352" y="1028700"/>
            <a:ext cx="14766361" cy="3122751"/>
            <a:chOff x="0" y="0"/>
            <a:chExt cx="19688481" cy="416366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706343"/>
              <a:ext cx="19688481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19688481" cy="1536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0"/>
                </a:lnSpc>
              </a:pPr>
              <a:r>
                <a:rPr lang="en-US" sz="7575">
                  <a:solidFill>
                    <a:srgbClr val="A4E473"/>
                  </a:solidFill>
                  <a:latin typeface="Fira Sans Medium"/>
                </a:rPr>
                <a:t>Diagrama de clases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177835" y="3956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hlinkClick r:id="rId3" action="ppaction://hlinksldjump"/>
              </a:rPr>
              <a:t>Volver a la página de la agenda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00322" y="5136245"/>
            <a:ext cx="3274477" cy="2835712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37829" y="3577748"/>
            <a:ext cx="2499732" cy="2164780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488565" y="3114611"/>
            <a:ext cx="3034530" cy="2627917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520501" y="8102234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7545" y="579474"/>
            <a:ext cx="1415674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Modelo entidad relacion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6678089" y="9258300"/>
            <a:ext cx="3801687" cy="329227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37545" y="2202331"/>
            <a:ext cx="14822977" cy="5566528"/>
          </a:xfrm>
          <a:custGeom>
            <a:avLst/>
            <a:gdLst/>
            <a:ahLst/>
            <a:cxnLst/>
            <a:rect r="r" b="b" t="t" l="l"/>
            <a:pathLst>
              <a:path h="5566528" w="14822977">
                <a:moveTo>
                  <a:pt x="0" y="0"/>
                </a:moveTo>
                <a:lnTo>
                  <a:pt x="14822977" y="0"/>
                </a:lnTo>
                <a:lnTo>
                  <a:pt x="14822977" y="5566528"/>
                </a:lnTo>
                <a:lnTo>
                  <a:pt x="0" y="5566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7" t="0" r="-897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474" y="484456"/>
            <a:ext cx="899144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Base de datos Sentencia DLL</a:t>
            </a:r>
            <a:r>
              <a:rPr lang="en-US" sz="8499" spc="-84">
                <a:solidFill>
                  <a:srgbClr val="000000"/>
                </a:solidFill>
                <a:latin typeface="Fira Sans Medium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907478" y="6448362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547846" y="8376772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216626" y="6563259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6649763" y="4310073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9943594" y="2052739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31213" y="2476601"/>
            <a:ext cx="4130012" cy="579604"/>
          </a:xfrm>
          <a:custGeom>
            <a:avLst/>
            <a:gdLst/>
            <a:ahLst/>
            <a:cxnLst/>
            <a:rect r="r" b="b" t="t" l="l"/>
            <a:pathLst>
              <a:path h="579604" w="4130012">
                <a:moveTo>
                  <a:pt x="0" y="0"/>
                </a:moveTo>
                <a:lnTo>
                  <a:pt x="4130012" y="0"/>
                </a:lnTo>
                <a:lnTo>
                  <a:pt x="4130012" y="579605"/>
                </a:lnTo>
                <a:lnTo>
                  <a:pt x="0" y="5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36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43590" y="3484831"/>
            <a:ext cx="4130012" cy="555963"/>
          </a:xfrm>
          <a:custGeom>
            <a:avLst/>
            <a:gdLst/>
            <a:ahLst/>
            <a:cxnLst/>
            <a:rect r="r" b="b" t="t" l="l"/>
            <a:pathLst>
              <a:path h="555963" w="4130012">
                <a:moveTo>
                  <a:pt x="0" y="0"/>
                </a:moveTo>
                <a:lnTo>
                  <a:pt x="4130012" y="0"/>
                </a:lnTo>
                <a:lnTo>
                  <a:pt x="4130012" y="555963"/>
                </a:lnTo>
                <a:lnTo>
                  <a:pt x="0" y="55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37401" y="4469419"/>
            <a:ext cx="4130012" cy="628066"/>
          </a:xfrm>
          <a:custGeom>
            <a:avLst/>
            <a:gdLst/>
            <a:ahLst/>
            <a:cxnLst/>
            <a:rect r="r" b="b" t="t" l="l"/>
            <a:pathLst>
              <a:path h="628066" w="4130012">
                <a:moveTo>
                  <a:pt x="0" y="0"/>
                </a:moveTo>
                <a:lnTo>
                  <a:pt x="4130013" y="0"/>
                </a:lnTo>
                <a:lnTo>
                  <a:pt x="4130013" y="628066"/>
                </a:lnTo>
                <a:lnTo>
                  <a:pt x="0" y="6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1213" y="5526110"/>
            <a:ext cx="4130012" cy="493627"/>
          </a:xfrm>
          <a:custGeom>
            <a:avLst/>
            <a:gdLst/>
            <a:ahLst/>
            <a:cxnLst/>
            <a:rect r="r" b="b" t="t" l="l"/>
            <a:pathLst>
              <a:path h="493627" w="4130012">
                <a:moveTo>
                  <a:pt x="0" y="0"/>
                </a:moveTo>
                <a:lnTo>
                  <a:pt x="4130012" y="0"/>
                </a:lnTo>
                <a:lnTo>
                  <a:pt x="4130012" y="493627"/>
                </a:lnTo>
                <a:lnTo>
                  <a:pt x="0" y="493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43590" y="6448362"/>
            <a:ext cx="4130012" cy="650926"/>
          </a:xfrm>
          <a:custGeom>
            <a:avLst/>
            <a:gdLst/>
            <a:ahLst/>
            <a:cxnLst/>
            <a:rect r="r" b="b" t="t" l="l"/>
            <a:pathLst>
              <a:path h="650926" w="4130012">
                <a:moveTo>
                  <a:pt x="0" y="0"/>
                </a:moveTo>
                <a:lnTo>
                  <a:pt x="4130012" y="0"/>
                </a:lnTo>
                <a:lnTo>
                  <a:pt x="4130012" y="650926"/>
                </a:lnTo>
                <a:lnTo>
                  <a:pt x="0" y="65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43590" y="7527913"/>
            <a:ext cx="4130012" cy="592923"/>
          </a:xfrm>
          <a:custGeom>
            <a:avLst/>
            <a:gdLst/>
            <a:ahLst/>
            <a:cxnLst/>
            <a:rect r="r" b="b" t="t" l="l"/>
            <a:pathLst>
              <a:path h="592923" w="4130012">
                <a:moveTo>
                  <a:pt x="0" y="0"/>
                </a:moveTo>
                <a:lnTo>
                  <a:pt x="4130012" y="0"/>
                </a:lnTo>
                <a:lnTo>
                  <a:pt x="4130012" y="592923"/>
                </a:lnTo>
                <a:lnTo>
                  <a:pt x="0" y="59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37401" y="8563748"/>
            <a:ext cx="4130012" cy="462698"/>
          </a:xfrm>
          <a:custGeom>
            <a:avLst/>
            <a:gdLst/>
            <a:ahLst/>
            <a:cxnLst/>
            <a:rect r="r" b="b" t="t" l="l"/>
            <a:pathLst>
              <a:path h="462698" w="4130012">
                <a:moveTo>
                  <a:pt x="0" y="0"/>
                </a:moveTo>
                <a:lnTo>
                  <a:pt x="4130013" y="0"/>
                </a:lnTo>
                <a:lnTo>
                  <a:pt x="4130013" y="462699"/>
                </a:lnTo>
                <a:lnTo>
                  <a:pt x="0" y="46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43590" y="1451318"/>
            <a:ext cx="4130012" cy="596659"/>
          </a:xfrm>
          <a:custGeom>
            <a:avLst/>
            <a:gdLst/>
            <a:ahLst/>
            <a:cxnLst/>
            <a:rect r="r" b="b" t="t" l="l"/>
            <a:pathLst>
              <a:path h="596659" w="4130012">
                <a:moveTo>
                  <a:pt x="0" y="0"/>
                </a:moveTo>
                <a:lnTo>
                  <a:pt x="4130012" y="0"/>
                </a:lnTo>
                <a:lnTo>
                  <a:pt x="4130012" y="596658"/>
                </a:lnTo>
                <a:lnTo>
                  <a:pt x="0" y="596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4164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931217" y="3046681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9943594" y="4045557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931217" y="5148262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9937405" y="6024500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9931217" y="7089763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0094507" y="8125598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943594" y="8980532"/>
            <a:ext cx="55028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1149" y="3509993"/>
            <a:ext cx="9412049" cy="5854373"/>
          </a:xfrm>
          <a:custGeom>
            <a:avLst/>
            <a:gdLst/>
            <a:ahLst/>
            <a:cxnLst/>
            <a:rect r="r" b="b" t="t" l="l"/>
            <a:pathLst>
              <a:path h="5854373" w="9412049">
                <a:moveTo>
                  <a:pt x="0" y="0"/>
                </a:moveTo>
                <a:lnTo>
                  <a:pt x="9412049" y="0"/>
                </a:lnTo>
                <a:lnTo>
                  <a:pt x="9412049" y="5854374"/>
                </a:lnTo>
                <a:lnTo>
                  <a:pt x="0" y="5854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55" r="0" b="-45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45474" y="8988347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hlinkClick r:id="rId11" action="ppaction://hlinksldjump"/>
              </a:rPr>
              <a:t>Volver a la página de la agenda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10135" y="4690427"/>
            <a:ext cx="13267730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Bold"/>
              </a:rPr>
              <a:t>Se realiza una consulta para verificar la Veracidad del usuario si esta o no activo.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3900" y="5757400"/>
            <a:ext cx="16976001" cy="3888090"/>
          </a:xfrm>
          <a:custGeom>
            <a:avLst/>
            <a:gdLst/>
            <a:ahLst/>
            <a:cxnLst/>
            <a:rect r="r" b="b" t="t" l="l"/>
            <a:pathLst>
              <a:path h="3888090" w="16976001">
                <a:moveTo>
                  <a:pt x="0" y="0"/>
                </a:moveTo>
                <a:lnTo>
                  <a:pt x="16976001" y="0"/>
                </a:lnTo>
                <a:lnTo>
                  <a:pt x="16976001" y="3888090"/>
                </a:lnTo>
                <a:lnTo>
                  <a:pt x="0" y="388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3900" y="3854315"/>
            <a:ext cx="11237823" cy="893263"/>
          </a:xfrm>
          <a:custGeom>
            <a:avLst/>
            <a:gdLst/>
            <a:ahLst/>
            <a:cxnLst/>
            <a:rect r="r" b="b" t="t" l="l"/>
            <a:pathLst>
              <a:path h="893263" w="11237823">
                <a:moveTo>
                  <a:pt x="0" y="0"/>
                </a:moveTo>
                <a:lnTo>
                  <a:pt x="11237824" y="0"/>
                </a:lnTo>
                <a:lnTo>
                  <a:pt x="11237824" y="893262"/>
                </a:lnTo>
                <a:lnTo>
                  <a:pt x="0" y="89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6629142" cy="86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22"/>
              </a:lnSpc>
              <a:spcBef>
                <a:spcPct val="0"/>
              </a:spcBef>
            </a:pPr>
            <a:r>
              <a:rPr lang="en-US" sz="5325" spc="-53">
                <a:solidFill>
                  <a:srgbClr val="000000"/>
                </a:solidFill>
                <a:latin typeface="Fira Sans Medium"/>
              </a:rPr>
              <a:t>Sentencia DML</a:t>
            </a:r>
            <a:r>
              <a:rPr lang="en-US" sz="5325" spc="-53">
                <a:solidFill>
                  <a:srgbClr val="000000"/>
                </a:solidFill>
                <a:latin typeface="Fira Sans Medium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7513" y="2660959"/>
            <a:ext cx="5532975" cy="79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Open Sans Bold"/>
              </a:rPr>
              <a:t>Iniciar_Sesion.php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72413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Registrarse.php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341289" y="1146232"/>
            <a:ext cx="306861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hlinkClick r:id="rId2" action="ppaction://hlinksldjump"/>
              </a:rPr>
              <a:t>Volver a la página de la 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033681"/>
            <a:ext cx="15716587" cy="885137"/>
          </a:xfrm>
          <a:custGeom>
            <a:avLst/>
            <a:gdLst/>
            <a:ahLst/>
            <a:cxnLst/>
            <a:rect r="r" b="b" t="t" l="l"/>
            <a:pathLst>
              <a:path h="885137" w="15716587">
                <a:moveTo>
                  <a:pt x="0" y="0"/>
                </a:moveTo>
                <a:lnTo>
                  <a:pt x="15716587" y="0"/>
                </a:lnTo>
                <a:lnTo>
                  <a:pt x="15716587" y="885137"/>
                </a:lnTo>
                <a:lnTo>
                  <a:pt x="0" y="88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4326" y="6568952"/>
            <a:ext cx="17354035" cy="676262"/>
          </a:xfrm>
          <a:custGeom>
            <a:avLst/>
            <a:gdLst/>
            <a:ahLst/>
            <a:cxnLst/>
            <a:rect r="r" b="b" t="t" l="l"/>
            <a:pathLst>
              <a:path h="676262" w="17354035">
                <a:moveTo>
                  <a:pt x="0" y="0"/>
                </a:moveTo>
                <a:lnTo>
                  <a:pt x="17354035" y="0"/>
                </a:lnTo>
                <a:lnTo>
                  <a:pt x="17354035" y="676262"/>
                </a:lnTo>
                <a:lnTo>
                  <a:pt x="0" y="6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40" t="0" r="-1414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687" y="4190365"/>
            <a:ext cx="177733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Se realiza una consulta con el fin de traer la id del usuario de acuerdo a su nombre de usuario.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687" y="7577969"/>
            <a:ext cx="17773313" cy="155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7"/>
              </a:lnSpc>
            </a:pPr>
            <a:r>
              <a:rPr lang="en-US" sz="4484">
                <a:solidFill>
                  <a:srgbClr val="000000"/>
                </a:solidFill>
                <a:latin typeface="Open Sans Bold"/>
              </a:rPr>
              <a:t>Se realiza un inserción de datos de acuerdo a los datos suministrados por el usuario.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Indice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52062" y="2759998"/>
            <a:ext cx="6109328" cy="4767004"/>
            <a:chOff x="0" y="0"/>
            <a:chExt cx="8145771" cy="63560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14577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2" action="ppaction://hlinksldjump"/>
                </a:rPr>
                <a:t>Introducción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95158"/>
              <a:ext cx="8145771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</a:rPr>
                <a:t>Objetivos Especificos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</a:rPr>
                <a:t>Requisitos Funcionales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</a:rPr>
                <a:t>Requisitos NO funcionales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68266"/>
              <a:ext cx="8145771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3" action="ppaction://hlinksldjump"/>
                </a:rPr>
                <a:t>Diagrama de clases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3" action="ppaction://hlinksldjump"/>
                </a:rPr>
                <a:t>Modelo entidad relacion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780974"/>
              <a:ext cx="814577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4" action="ppaction://hlinksldjump"/>
                </a:rPr>
                <a:t>Base de datos Sentencia DLL</a:t>
              </a: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4" action="ppaction://hlinksldjump"/>
                </a:rPr>
                <a:t>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733282"/>
              <a:ext cx="814577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5" action="ppaction://hlinksldjump"/>
                </a:rPr>
                <a:t>Sentencia DML</a:t>
              </a:r>
              <a:r>
                <a:rPr lang="en-US" sz="2799" u="sng">
                  <a:solidFill>
                    <a:srgbClr val="F4F4F4"/>
                  </a:solidFill>
                  <a:latin typeface="Fira Sans Light"/>
                  <a:hlinkClick r:id="rId5" action="ppaction://hlinksldjump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1190" y="820894"/>
            <a:ext cx="1132562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Extra Bold"/>
              </a:rPr>
              <a:t>index.php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883044" y="-2632126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173305" y="499539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3880909" y="-231558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4368821"/>
            <a:ext cx="14541404" cy="2603622"/>
          </a:xfrm>
          <a:custGeom>
            <a:avLst/>
            <a:gdLst/>
            <a:ahLst/>
            <a:cxnLst/>
            <a:rect r="r" b="b" t="t" l="l"/>
            <a:pathLst>
              <a:path h="2603622" w="14541404">
                <a:moveTo>
                  <a:pt x="0" y="0"/>
                </a:moveTo>
                <a:lnTo>
                  <a:pt x="14541404" y="0"/>
                </a:lnTo>
                <a:lnTo>
                  <a:pt x="14541404" y="2603622"/>
                </a:lnTo>
                <a:lnTo>
                  <a:pt x="0" y="2603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" r="0" b="-1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006521"/>
            <a:ext cx="10094743" cy="2152397"/>
          </a:xfrm>
          <a:custGeom>
            <a:avLst/>
            <a:gdLst/>
            <a:ahLst/>
            <a:cxnLst/>
            <a:rect r="r" b="b" t="t" l="l"/>
            <a:pathLst>
              <a:path h="2152397" w="10094743">
                <a:moveTo>
                  <a:pt x="0" y="0"/>
                </a:moveTo>
                <a:lnTo>
                  <a:pt x="10094743" y="0"/>
                </a:lnTo>
                <a:lnTo>
                  <a:pt x="10094743" y="2152397"/>
                </a:lnTo>
                <a:lnTo>
                  <a:pt x="0" y="2152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443735"/>
            <a:ext cx="8651682" cy="224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7"/>
              </a:lnSpc>
              <a:spcBef>
                <a:spcPct val="0"/>
              </a:spcBef>
            </a:pPr>
            <a:r>
              <a:rPr lang="en-US" sz="4277">
                <a:solidFill>
                  <a:srgbClr val="FFFFFF"/>
                </a:solidFill>
                <a:latin typeface="Fira Sans Light"/>
              </a:rPr>
              <a:t>Se traen todos los productos para despues mostrarlos en la pagina con sus datos propios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844172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1998812"/>
            <a:ext cx="10750746" cy="2227784"/>
          </a:xfrm>
          <a:custGeom>
            <a:avLst/>
            <a:gdLst/>
            <a:ahLst/>
            <a:cxnLst/>
            <a:rect r="r" b="b" t="t" l="l"/>
            <a:pathLst>
              <a:path h="2227784" w="10750746">
                <a:moveTo>
                  <a:pt x="0" y="0"/>
                </a:moveTo>
                <a:lnTo>
                  <a:pt x="10750746" y="0"/>
                </a:lnTo>
                <a:lnTo>
                  <a:pt x="10750746" y="2227784"/>
                </a:lnTo>
                <a:lnTo>
                  <a:pt x="0" y="222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18487" y="1475740"/>
            <a:ext cx="6769513" cy="440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Open Sans"/>
              </a:rPr>
              <a:t>Se traen los datos del usuario en cuestión de las tablas:</a:t>
            </a:r>
          </a:p>
          <a:p>
            <a:pPr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Open Sans"/>
              </a:rPr>
              <a:t>usuarios</a:t>
            </a:r>
          </a:p>
          <a:p>
            <a:pPr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Open Sans"/>
              </a:rPr>
              <a:t>contacto</a:t>
            </a:r>
          </a:p>
          <a:p>
            <a:pPr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Open Sans"/>
              </a:rPr>
              <a:t>y para identificar el nombre del Genero también se solicita a </a:t>
            </a:r>
          </a:p>
          <a:p>
            <a:pPr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Open Sans"/>
              </a:rPr>
              <a:t>sexos</a:t>
            </a:r>
          </a:p>
          <a:p>
            <a:pPr>
              <a:lnSpc>
                <a:spcPts val="441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5881920"/>
            <a:ext cx="10411510" cy="2645704"/>
          </a:xfrm>
          <a:custGeom>
            <a:avLst/>
            <a:gdLst/>
            <a:ahLst/>
            <a:cxnLst/>
            <a:rect r="r" b="b" t="t" l="l"/>
            <a:pathLst>
              <a:path h="2645704" w="10411510">
                <a:moveTo>
                  <a:pt x="0" y="0"/>
                </a:moveTo>
                <a:lnTo>
                  <a:pt x="10411510" y="0"/>
                </a:lnTo>
                <a:lnTo>
                  <a:pt x="10411510" y="2645704"/>
                </a:lnTo>
                <a:lnTo>
                  <a:pt x="0" y="2645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0513" y="962025"/>
            <a:ext cx="11176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Perfil.php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18487" y="6661359"/>
            <a:ext cx="6152800" cy="102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6"/>
              </a:lnSpc>
            </a:pPr>
            <a:r>
              <a:rPr lang="en-US" sz="2961">
                <a:solidFill>
                  <a:srgbClr val="000000"/>
                </a:solidFill>
                <a:latin typeface="Open Sans"/>
              </a:rPr>
              <a:t>Trae el nombre del rol del usuario con en fin de identificar su rol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1594" y="1276691"/>
            <a:ext cx="10692381" cy="2324431"/>
          </a:xfrm>
          <a:custGeom>
            <a:avLst/>
            <a:gdLst/>
            <a:ahLst/>
            <a:cxnLst/>
            <a:rect r="r" b="b" t="t" l="l"/>
            <a:pathLst>
              <a:path h="2324431" w="10692381">
                <a:moveTo>
                  <a:pt x="0" y="0"/>
                </a:moveTo>
                <a:lnTo>
                  <a:pt x="10692381" y="0"/>
                </a:lnTo>
                <a:lnTo>
                  <a:pt x="10692381" y="2324430"/>
                </a:lnTo>
                <a:lnTo>
                  <a:pt x="0" y="232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33015"/>
            <a:ext cx="20101891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Se traen los datos del usuario en cuestión de las tablas: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usuarios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contacto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y para identificar el nombre del Genero también se solicita a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sexos.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6528614"/>
            <a:ext cx="10903621" cy="1876064"/>
          </a:xfrm>
          <a:custGeom>
            <a:avLst/>
            <a:gdLst/>
            <a:ahLst/>
            <a:cxnLst/>
            <a:rect r="r" b="b" t="t" l="l"/>
            <a:pathLst>
              <a:path h="1876064" w="10903621">
                <a:moveTo>
                  <a:pt x="0" y="0"/>
                </a:moveTo>
                <a:lnTo>
                  <a:pt x="10903621" y="0"/>
                </a:lnTo>
                <a:lnTo>
                  <a:pt x="10903621" y="1876064"/>
                </a:lnTo>
                <a:lnTo>
                  <a:pt x="0" y="1876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1154" y="448310"/>
            <a:ext cx="11176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Cambiar_Info.php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466946"/>
            <a:ext cx="11538988" cy="10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2938">
                <a:solidFill>
                  <a:srgbClr val="FFFFFF"/>
                </a:solidFill>
                <a:latin typeface="Open Sans"/>
              </a:rPr>
              <a:t>Verifica la existencia del nombre de usuario en la base de datos para que no se puedan intraducir duplicas.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54765" y="1745140"/>
            <a:ext cx="16404535" cy="801916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57200" y="267971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hlinkClick r:id="rId2" action="ppaction://hlinksldjump"/>
              </a:rPr>
              <a:t>Volver a la página de la 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4007" y="2082952"/>
            <a:ext cx="10692381" cy="2324431"/>
          </a:xfrm>
          <a:custGeom>
            <a:avLst/>
            <a:gdLst/>
            <a:ahLst/>
            <a:cxnLst/>
            <a:rect r="r" b="b" t="t" l="l"/>
            <a:pathLst>
              <a:path h="2324431" w="10692381">
                <a:moveTo>
                  <a:pt x="0" y="0"/>
                </a:moveTo>
                <a:lnTo>
                  <a:pt x="10692381" y="0"/>
                </a:lnTo>
                <a:lnTo>
                  <a:pt x="10692381" y="2324431"/>
                </a:lnTo>
                <a:lnTo>
                  <a:pt x="0" y="2324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735271"/>
            <a:ext cx="15625652" cy="508331"/>
          </a:xfrm>
          <a:custGeom>
            <a:avLst/>
            <a:gdLst/>
            <a:ahLst/>
            <a:cxnLst/>
            <a:rect r="r" b="b" t="t" l="l"/>
            <a:pathLst>
              <a:path h="508331" w="15625652">
                <a:moveTo>
                  <a:pt x="0" y="0"/>
                </a:moveTo>
                <a:lnTo>
                  <a:pt x="15625652" y="0"/>
                </a:lnTo>
                <a:lnTo>
                  <a:pt x="15625652" y="508331"/>
                </a:lnTo>
                <a:lnTo>
                  <a:pt x="0" y="50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4363" y="634365"/>
            <a:ext cx="1117653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Open Sans Extra Bold"/>
              </a:rPr>
              <a:t>Cambiar_Info.php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7583" y="4493108"/>
            <a:ext cx="21614688" cy="380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</a:pPr>
            <a:r>
              <a:rPr lang="en-US" sz="3629">
                <a:solidFill>
                  <a:srgbClr val="000000"/>
                </a:solidFill>
                <a:latin typeface="Open Sans"/>
              </a:rPr>
              <a:t>Se traen los datos del usuario en cuestión de las tablas:</a:t>
            </a:r>
          </a:p>
          <a:p>
            <a:pPr>
              <a:lnSpc>
                <a:spcPts val="5080"/>
              </a:lnSpc>
            </a:pPr>
            <a:r>
              <a:rPr lang="en-US" sz="3629">
                <a:solidFill>
                  <a:srgbClr val="000000"/>
                </a:solidFill>
                <a:latin typeface="Open Sans"/>
              </a:rPr>
              <a:t>usuarios</a:t>
            </a:r>
          </a:p>
          <a:p>
            <a:pPr>
              <a:lnSpc>
                <a:spcPts val="5080"/>
              </a:lnSpc>
            </a:pPr>
            <a:r>
              <a:rPr lang="en-US" sz="3629">
                <a:solidFill>
                  <a:srgbClr val="000000"/>
                </a:solidFill>
                <a:latin typeface="Open Sans"/>
              </a:rPr>
              <a:t>contacto</a:t>
            </a:r>
          </a:p>
          <a:p>
            <a:pPr>
              <a:lnSpc>
                <a:spcPts val="5080"/>
              </a:lnSpc>
            </a:pPr>
            <a:r>
              <a:rPr lang="en-US" sz="3629">
                <a:solidFill>
                  <a:srgbClr val="000000"/>
                </a:solidFill>
                <a:latin typeface="Open Sans"/>
              </a:rPr>
              <a:t>y para identificar el nombre del Genero también se solicita a </a:t>
            </a:r>
          </a:p>
          <a:p>
            <a:pPr>
              <a:lnSpc>
                <a:spcPts val="5080"/>
              </a:lnSpc>
            </a:pPr>
            <a:r>
              <a:rPr lang="en-US" sz="3629">
                <a:solidFill>
                  <a:srgbClr val="000000"/>
                </a:solidFill>
                <a:latin typeface="Open Sans"/>
              </a:rPr>
              <a:t>sexos.</a:t>
            </a:r>
          </a:p>
          <a:p>
            <a:pPr>
              <a:lnSpc>
                <a:spcPts val="5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7583" y="8239502"/>
            <a:ext cx="16130095" cy="12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3"/>
              </a:lnSpc>
            </a:pPr>
            <a:r>
              <a:rPr lang="en-US" sz="3473">
                <a:solidFill>
                  <a:srgbClr val="000000"/>
                </a:solidFill>
                <a:latin typeface="Open Sans"/>
              </a:rPr>
              <a:t>La consulta se realiza con el fin de determinar si el “nombre_usuario” ya existe y realiza mas logica para que no se pueda repetir.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154182" y="-960497"/>
            <a:ext cx="6210236" cy="537809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982372" y="-1364786"/>
            <a:ext cx="3151914" cy="2729572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0502" y="1097949"/>
            <a:ext cx="11176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Cambiar_Contra.php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80198" y="7469472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46323" y="4841555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89146" y="6422588"/>
            <a:ext cx="3274477" cy="283571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847826" y="-663049"/>
            <a:ext cx="2499732" cy="216478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097692" y="-663049"/>
            <a:ext cx="3034530" cy="2627917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31135" y="578424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52675"/>
              <a:ext cx="43231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5"/>
                </a:lnSpc>
                <a:spcBef>
                  <a:spcPct val="0"/>
                </a:spcBef>
              </a:pPr>
              <a:r>
                <a:rPr lang="en-US" sz="1875">
                  <a:solidFill>
                    <a:srgbClr val="000000"/>
                  </a:solidFill>
                  <a:latin typeface="Fira Sans Medium"/>
                </a:rPr>
                <a:t>The Milos Cup Smooth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31135" y="2334045"/>
            <a:ext cx="10270272" cy="3588032"/>
          </a:xfrm>
          <a:custGeom>
            <a:avLst/>
            <a:gdLst/>
            <a:ahLst/>
            <a:cxnLst/>
            <a:rect r="r" b="b" t="t" l="l"/>
            <a:pathLst>
              <a:path h="3588032" w="10270272">
                <a:moveTo>
                  <a:pt x="0" y="0"/>
                </a:moveTo>
                <a:lnTo>
                  <a:pt x="10270272" y="0"/>
                </a:lnTo>
                <a:lnTo>
                  <a:pt x="10270272" y="3588032"/>
                </a:lnTo>
                <a:lnTo>
                  <a:pt x="0" y="358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9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1135" y="6670613"/>
            <a:ext cx="13485580" cy="1743340"/>
          </a:xfrm>
          <a:custGeom>
            <a:avLst/>
            <a:gdLst/>
            <a:ahLst/>
            <a:cxnLst/>
            <a:rect r="r" b="b" t="t" l="l"/>
            <a:pathLst>
              <a:path h="1743340" w="13485580">
                <a:moveTo>
                  <a:pt x="0" y="0"/>
                </a:moveTo>
                <a:lnTo>
                  <a:pt x="13485579" y="0"/>
                </a:lnTo>
                <a:lnTo>
                  <a:pt x="13485579" y="1743340"/>
                </a:lnTo>
                <a:lnTo>
                  <a:pt x="0" y="174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766489" y="2276895"/>
            <a:ext cx="5081093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Extra Bold"/>
              </a:rPr>
              <a:t>Trae la contraseña actual del usuario para verificar que la ingresada en el formulario coincide.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8014" y="8826501"/>
            <a:ext cx="11176533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Extra Bold"/>
              </a:rPr>
              <a:t>Verifica los requisitos para actualizar y Actualiza la contraseña del usuario encriptandola de paso.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0502" y="1097949"/>
            <a:ext cx="11176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admin.php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80198" y="7469472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46323" y="4841555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89146" y="6422588"/>
            <a:ext cx="3274477" cy="283571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847826" y="-663049"/>
            <a:ext cx="2499732" cy="216478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097692" y="-663049"/>
            <a:ext cx="3034530" cy="2627917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31135" y="578424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52675"/>
              <a:ext cx="43231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5"/>
                </a:lnSpc>
                <a:spcBef>
                  <a:spcPct val="0"/>
                </a:spcBef>
              </a:pPr>
              <a:r>
                <a:rPr lang="en-US" sz="1875">
                  <a:solidFill>
                    <a:srgbClr val="000000"/>
                  </a:solidFill>
                  <a:latin typeface="Fira Sans Medium"/>
                </a:rPr>
                <a:t>The Milos Cup Smooth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168269"/>
            <a:ext cx="11335683" cy="3550263"/>
          </a:xfrm>
          <a:custGeom>
            <a:avLst/>
            <a:gdLst/>
            <a:ahLst/>
            <a:cxnLst/>
            <a:rect r="r" b="b" t="t" l="l"/>
            <a:pathLst>
              <a:path h="3550263" w="11335683">
                <a:moveTo>
                  <a:pt x="0" y="0"/>
                </a:moveTo>
                <a:lnTo>
                  <a:pt x="11335683" y="0"/>
                </a:lnTo>
                <a:lnTo>
                  <a:pt x="11335683" y="3550263"/>
                </a:lnTo>
                <a:lnTo>
                  <a:pt x="0" y="3550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718657"/>
            <a:ext cx="10324397" cy="1907555"/>
          </a:xfrm>
          <a:custGeom>
            <a:avLst/>
            <a:gdLst/>
            <a:ahLst/>
            <a:cxnLst/>
            <a:rect r="r" b="b" t="t" l="l"/>
            <a:pathLst>
              <a:path h="1907555" w="10324397">
                <a:moveTo>
                  <a:pt x="0" y="0"/>
                </a:moveTo>
                <a:lnTo>
                  <a:pt x="10324397" y="0"/>
                </a:lnTo>
                <a:lnTo>
                  <a:pt x="10324397" y="1907556"/>
                </a:lnTo>
                <a:lnTo>
                  <a:pt x="0" y="1907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89766" y="2111119"/>
            <a:ext cx="5225191" cy="306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Extra Bold"/>
              </a:rPr>
              <a:t>Actualiza el “activo” de la table “usuarios” dependiendo si es Si, No y luego otra vez a Si para variar entre esos dos estados PERO lo actualiza dependiendo al usuario en cuestion identificado con su “id”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60974" y="6661507"/>
            <a:ext cx="5695243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Extra Bold"/>
              </a:rPr>
              <a:t>Intenta eliminar al usuario dependiendo su id de la tabla usuarios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0502" y="1097949"/>
            <a:ext cx="11176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eliminar_usuario.php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80198" y="7469472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46323" y="4841555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89146" y="6422588"/>
            <a:ext cx="3274477" cy="283571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847826" y="-663049"/>
            <a:ext cx="2499732" cy="216478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097692" y="-663049"/>
            <a:ext cx="3034530" cy="2627917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31135" y="578424"/>
            <a:ext cx="4212844" cy="586200"/>
            <a:chOff x="0" y="0"/>
            <a:chExt cx="5617125" cy="781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152675"/>
              <a:ext cx="43231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5"/>
                </a:lnSpc>
                <a:spcBef>
                  <a:spcPct val="0"/>
                </a:spcBef>
              </a:pPr>
              <a:r>
                <a:rPr lang="en-US" sz="1875">
                  <a:solidFill>
                    <a:srgbClr val="000000"/>
                  </a:solidFill>
                  <a:latin typeface="Fira Sans Medium"/>
                </a:rPr>
                <a:t>The Milos Cup Smooth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964868"/>
            <a:ext cx="10031226" cy="4308566"/>
          </a:xfrm>
          <a:custGeom>
            <a:avLst/>
            <a:gdLst/>
            <a:ahLst/>
            <a:cxnLst/>
            <a:rect r="r" b="b" t="t" l="l"/>
            <a:pathLst>
              <a:path h="4308566" w="10031226">
                <a:moveTo>
                  <a:pt x="0" y="0"/>
                </a:moveTo>
                <a:lnTo>
                  <a:pt x="10031226" y="0"/>
                </a:lnTo>
                <a:lnTo>
                  <a:pt x="10031226" y="4308566"/>
                </a:lnTo>
                <a:lnTo>
                  <a:pt x="0" y="430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380198" y="2086089"/>
            <a:ext cx="5695243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Extra Bold"/>
              </a:rPr>
              <a:t>Intenta eliminar al usuario dependiendo su id de la tabla usuarios “Es como un soporte”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E4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14609166" cy="71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2"/>
              </a:lnSpc>
              <a:spcBef>
                <a:spcPct val="0"/>
              </a:spcBef>
            </a:pPr>
            <a:r>
              <a:rPr lang="en-US" sz="4425" spc="-44">
                <a:solidFill>
                  <a:srgbClr val="000000"/>
                </a:solidFill>
                <a:latin typeface="Fira Sans Medium"/>
              </a:rPr>
              <a:t>Encriptación de la contraseña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415919">
            <a:off x="4660631" y="4082326"/>
            <a:ext cx="20379225" cy="6559979"/>
          </a:xfrm>
          <a:custGeom>
            <a:avLst/>
            <a:gdLst/>
            <a:ahLst/>
            <a:cxnLst/>
            <a:rect r="r" b="b" t="t" l="l"/>
            <a:pathLst>
              <a:path h="6559979" w="20379225">
                <a:moveTo>
                  <a:pt x="0" y="0"/>
                </a:moveTo>
                <a:lnTo>
                  <a:pt x="20379225" y="0"/>
                </a:lnTo>
                <a:lnTo>
                  <a:pt x="20379225" y="6559979"/>
                </a:lnTo>
                <a:lnTo>
                  <a:pt x="0" y="6559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lgDash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9809" y="2356002"/>
            <a:ext cx="10893140" cy="354660"/>
          </a:xfrm>
          <a:custGeom>
            <a:avLst/>
            <a:gdLst/>
            <a:ahLst/>
            <a:cxnLst/>
            <a:rect r="r" b="b" t="t" l="l"/>
            <a:pathLst>
              <a:path h="354660" w="10893140">
                <a:moveTo>
                  <a:pt x="0" y="0"/>
                </a:moveTo>
                <a:lnTo>
                  <a:pt x="10893140" y="0"/>
                </a:lnTo>
                <a:lnTo>
                  <a:pt x="10893140" y="354660"/>
                </a:lnTo>
                <a:lnTo>
                  <a:pt x="0" y="35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8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773" y="5835271"/>
            <a:ext cx="11276017" cy="284748"/>
          </a:xfrm>
          <a:custGeom>
            <a:avLst/>
            <a:gdLst/>
            <a:ahLst/>
            <a:cxnLst/>
            <a:rect r="r" b="b" t="t" l="l"/>
            <a:pathLst>
              <a:path h="284748" w="11276017">
                <a:moveTo>
                  <a:pt x="0" y="0"/>
                </a:moveTo>
                <a:lnTo>
                  <a:pt x="11276016" y="0"/>
                </a:lnTo>
                <a:lnTo>
                  <a:pt x="11276016" y="284748"/>
                </a:lnTo>
                <a:lnTo>
                  <a:pt x="0" y="284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480" y="3329504"/>
            <a:ext cx="11921840" cy="118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 Extra Bold"/>
              </a:rPr>
              <a:t>esta línea de código encripta la contraseña proporcionada y la convierte en un hash seguro que se puede almacenar de manera segura en la base de datos para su posterior verificación durante el proceso de inicio de sesión.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773" y="4800457"/>
            <a:ext cx="52091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En Cambiar_Contra.php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480" y="6739144"/>
            <a:ext cx="1192184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ns Extra Bold"/>
              </a:rPr>
              <a:t>En esta línea se almacena la nueva contraseña encriptándola para luego cambiarla en la base de datos correspondiente al usuario que hizo la acción.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298054" y="1930458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122320"/>
            <a:ext cx="8115300" cy="6042361"/>
            <a:chOff x="0" y="0"/>
            <a:chExt cx="10820400" cy="80564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0820400" cy="247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1"/>
                </a:lnSpc>
                <a:spcBef>
                  <a:spcPct val="0"/>
                </a:spcBef>
              </a:pPr>
              <a:r>
                <a:rPr lang="en-US" sz="6126" spc="-61">
                  <a:solidFill>
                    <a:srgbClr val="000000"/>
                  </a:solidFill>
                  <a:latin typeface="Fira Sans Medium"/>
                </a:rPr>
                <a:t>Introducción The Milos Cup Smooth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11207"/>
              <a:ext cx="9693707" cy="5445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2"/>
                </a:lnSpc>
              </a:pPr>
              <a:r>
                <a:rPr lang="en-US" sz="2901">
                  <a:solidFill>
                    <a:srgbClr val="000000"/>
                  </a:solidFill>
                  <a:latin typeface="Fira Sans Light"/>
                </a:rPr>
                <a:t>Con el fin de buscar una alternativa remota e interactiva, darle la potestad al cliente de realizar la personalización de la taza de forma mas fácil y definida. Teniendo la posibilidad de previsualizar su pedido de las tazas personalizadas con el fin de tener constancia de que va a recibir y estar de acuerdo.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293956" y="152675"/>
              <a:ext cx="43231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5"/>
                </a:lnSpc>
                <a:spcBef>
                  <a:spcPct val="0"/>
                </a:spcBef>
              </a:pPr>
              <a:r>
                <a:rPr lang="en-US" sz="1875">
                  <a:solidFill>
                    <a:srgbClr val="000000"/>
                  </a:solidFill>
                  <a:latin typeface="Fira Sans Medium"/>
                </a:rPr>
                <a:t>The Milos Cup Smooth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96103" y="8944006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064379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Objetivos Específicos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788902"/>
            <a:ext cx="380203" cy="329258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67563" y="8769852"/>
            <a:ext cx="380203" cy="329258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87698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48420" y="87698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516618"/>
            <a:ext cx="15760847" cy="391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Analizar la información recopilada de los procesos para poder determinar los requerimientos y escoger el que mas beneficio traiga</a:t>
            </a:r>
          </a:p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Identificar los requerimientos del producto a desarrollar.</a:t>
            </a:r>
          </a:p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Escoger la necesidad que nosotros podemos cubrir</a:t>
            </a:r>
          </a:p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Determinar el diseño del aplicativo web a quien va dirigido el aplicativo y de que forma lo tiene que utilizar</a:t>
            </a:r>
          </a:p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Definir las partes del aplicativo web (estructura, diseño y procesos) </a:t>
            </a:r>
          </a:p>
          <a:p>
            <a:pPr algn="just" marL="534278" indent="-267139" lvl="1">
              <a:lnSpc>
                <a:spcPts val="3464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Open Sans"/>
              </a:rPr>
              <a:t>Construir el aplicativo de acuerdo en que plataforma va a funcionar </a:t>
            </a:r>
          </a:p>
          <a:p>
            <a:pPr algn="just">
              <a:lnSpc>
                <a:spcPts val="3464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7861604" y="8788902"/>
            <a:ext cx="388080" cy="336079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67563" y="8769852"/>
            <a:ext cx="380203" cy="32925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05817" y="8769852"/>
            <a:ext cx="380203" cy="329258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34531" y="547054"/>
            <a:ext cx="10542432" cy="9439155"/>
          </a:xfrm>
          <a:custGeom>
            <a:avLst/>
            <a:gdLst/>
            <a:ahLst/>
            <a:cxnLst/>
            <a:rect r="r" b="b" t="t" l="l"/>
            <a:pathLst>
              <a:path h="9439155" w="10542432">
                <a:moveTo>
                  <a:pt x="0" y="0"/>
                </a:moveTo>
                <a:lnTo>
                  <a:pt x="10542433" y="0"/>
                </a:lnTo>
                <a:lnTo>
                  <a:pt x="10542433" y="9439155"/>
                </a:lnTo>
                <a:lnTo>
                  <a:pt x="0" y="943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2773" y="2064556"/>
            <a:ext cx="13922455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Libre Baskerville Bold"/>
              </a:rPr>
              <a:t>Requisitos funcionales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Libre Baskerville Bold"/>
              </a:rPr>
              <a:t>y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Libre Baskerville Bold"/>
              </a:rPr>
              <a:t>No funcionales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08538" y="8191642"/>
            <a:ext cx="3274477" cy="2835712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2876" y="8997623"/>
            <a:ext cx="2499732" cy="2164780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58848" y="597758"/>
            <a:ext cx="3274477" cy="283571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16072" y="-484632"/>
            <a:ext cx="2499732" cy="2164780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136" y="1893245"/>
            <a:ext cx="15705727" cy="6869549"/>
          </a:xfrm>
          <a:custGeom>
            <a:avLst/>
            <a:gdLst/>
            <a:ahLst/>
            <a:cxnLst/>
            <a:rect r="r" b="b" t="t" l="l"/>
            <a:pathLst>
              <a:path h="6869549" w="15705727">
                <a:moveTo>
                  <a:pt x="0" y="0"/>
                </a:moveTo>
                <a:lnTo>
                  <a:pt x="15705728" y="0"/>
                </a:lnTo>
                <a:lnTo>
                  <a:pt x="15705728" y="6869549"/>
                </a:lnTo>
                <a:lnTo>
                  <a:pt x="0" y="686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989334"/>
            <a:ext cx="16310733" cy="6308332"/>
          </a:xfrm>
          <a:custGeom>
            <a:avLst/>
            <a:gdLst/>
            <a:ahLst/>
            <a:cxnLst/>
            <a:rect r="r" b="b" t="t" l="l"/>
            <a:pathLst>
              <a:path h="6308332" w="16310733">
                <a:moveTo>
                  <a:pt x="0" y="0"/>
                </a:moveTo>
                <a:lnTo>
                  <a:pt x="16310733" y="0"/>
                </a:lnTo>
                <a:lnTo>
                  <a:pt x="16310733" y="6308332"/>
                </a:lnTo>
                <a:lnTo>
                  <a:pt x="0" y="630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3465"/>
            <a:ext cx="3034530" cy="262791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65923" y="-1229339"/>
            <a:ext cx="3274477" cy="283571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305511" y="8997615"/>
            <a:ext cx="3274477" cy="283571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88814" y="8997615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49469" y="-1982731"/>
            <a:ext cx="4201515" cy="3638531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37067" y="1837147"/>
            <a:ext cx="16222233" cy="6612706"/>
          </a:xfrm>
          <a:custGeom>
            <a:avLst/>
            <a:gdLst/>
            <a:ahLst/>
            <a:cxnLst/>
            <a:rect r="r" b="b" t="t" l="l"/>
            <a:pathLst>
              <a:path h="6612706" w="16222233">
                <a:moveTo>
                  <a:pt x="0" y="0"/>
                </a:moveTo>
                <a:lnTo>
                  <a:pt x="16222233" y="0"/>
                </a:lnTo>
                <a:lnTo>
                  <a:pt x="16222233" y="6612706"/>
                </a:lnTo>
                <a:lnTo>
                  <a:pt x="0" y="661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DAFu8aYELrI</dc:identifier>
  <dcterms:modified xsi:type="dcterms:W3CDTF">2011-08-01T06:04:30Z</dcterms:modified>
  <cp:revision>1</cp:revision>
  <dc:title>Presentación de Empresa Geométrico Corporativo Interna Verde Oscuro Verde Claro Blanco</dc:title>
</cp:coreProperties>
</file>